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20" r:id="rId3"/>
    <p:sldMasterId id="2147483732" r:id="rId4"/>
    <p:sldMasterId id="2147483744" r:id="rId5"/>
  </p:sldMasterIdLst>
  <p:notesMasterIdLst>
    <p:notesMasterId r:id="rId44"/>
  </p:notesMasterIdLst>
  <p:handoutMasterIdLst>
    <p:handoutMasterId r:id="rId45"/>
  </p:handoutMasterIdLst>
  <p:sldIdLst>
    <p:sldId id="607" r:id="rId6"/>
    <p:sldId id="606" r:id="rId7"/>
    <p:sldId id="499" r:id="rId8"/>
    <p:sldId id="627" r:id="rId9"/>
    <p:sldId id="630" r:id="rId10"/>
    <p:sldId id="631" r:id="rId11"/>
    <p:sldId id="632" r:id="rId12"/>
    <p:sldId id="633" r:id="rId13"/>
    <p:sldId id="634" r:id="rId14"/>
    <p:sldId id="635" r:id="rId15"/>
    <p:sldId id="623" r:id="rId16"/>
    <p:sldId id="637" r:id="rId17"/>
    <p:sldId id="638" r:id="rId18"/>
    <p:sldId id="513" r:id="rId19"/>
    <p:sldId id="639" r:id="rId20"/>
    <p:sldId id="640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48" r:id="rId29"/>
    <p:sldId id="649" r:id="rId30"/>
    <p:sldId id="650" r:id="rId31"/>
    <p:sldId id="651" r:id="rId32"/>
    <p:sldId id="652" r:id="rId33"/>
    <p:sldId id="653" r:id="rId34"/>
    <p:sldId id="654" r:id="rId35"/>
    <p:sldId id="655" r:id="rId36"/>
    <p:sldId id="656" r:id="rId37"/>
    <p:sldId id="665" r:id="rId38"/>
    <p:sldId id="666" r:id="rId39"/>
    <p:sldId id="667" r:id="rId40"/>
    <p:sldId id="628" r:id="rId41"/>
    <p:sldId id="629" r:id="rId42"/>
    <p:sldId id="582" r:id="rId4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B42793-D664-4682-ABF2-6546A580D42B}">
          <p14:sldIdLst>
            <p14:sldId id="607"/>
            <p14:sldId id="606"/>
            <p14:sldId id="499"/>
            <p14:sldId id="627"/>
            <p14:sldId id="630"/>
            <p14:sldId id="631"/>
            <p14:sldId id="632"/>
            <p14:sldId id="633"/>
            <p14:sldId id="634"/>
            <p14:sldId id="635"/>
            <p14:sldId id="623"/>
            <p14:sldId id="637"/>
            <p14:sldId id="638"/>
            <p14:sldId id="513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65"/>
            <p14:sldId id="666"/>
            <p14:sldId id="667"/>
            <p14:sldId id="628"/>
            <p14:sldId id="629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973"/>
    <a:srgbClr val="993300"/>
    <a:srgbClr val="B28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377" autoAdjust="0"/>
  </p:normalViewPr>
  <p:slideViewPr>
    <p:cSldViewPr>
      <p:cViewPr varScale="1">
        <p:scale>
          <a:sx n="77" d="100"/>
          <a:sy n="77" d="100"/>
        </p:scale>
        <p:origin x="16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7D7C-0CF9-42B6-B721-B230B95EDBC4}" type="datetimeFigureOut">
              <a:rPr lang="en-ZA" smtClean="0"/>
              <a:t>2022/01/21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19BB-B9C1-418D-9763-E01BFA140F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555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0D05B-33B7-4DF4-9838-03B2034E57C5}" type="datetimeFigureOut">
              <a:rPr lang="en-ZA" smtClean="0"/>
              <a:t>2022/01/21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E6F9-C642-47FA-BC76-E63D416F33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878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1CF3A7-1C8D-43B7-B116-5A6FAA96FB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AC65-CE98-4F33-AB29-6C118DC02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1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5531A-2853-4844-B9EA-02E097721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1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1E8F4-9392-4D6A-9F0F-C7F7B42FCC8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228054986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7E88-2142-47AA-BF14-66B58233B7E1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237063524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9C4B-0868-4860-A896-6C2C101D9AD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1383247024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47800"/>
            <a:ext cx="3619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673A-5040-4727-A4FF-262A51F3B92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1066005322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8C71-D37F-4CB2-8909-09B4AC381B6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31813152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41B6B-E4C7-47EE-AAA4-509D951CD293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2725752661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C626-0807-425F-99E9-2C6D6D18054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1324363892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2DCC-4944-4E71-9FD1-D4DBEEA2F72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246868463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E132-2E26-4CBF-84D9-78DCB6D66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90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092C-0810-4F57-82E6-6EFD4D725D5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6027284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6921-F162-436D-A02C-6FF3435DC6F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3241157828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228600"/>
            <a:ext cx="18478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28600"/>
            <a:ext cx="53911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A627-EC81-4C95-96FB-4100CFF79EF0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334029456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3F9EB-71ED-4366-9787-FB2DAEA731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4D0E-4987-4B0B-8F45-E7DE84D8B9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265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0105C-5127-4301-AC9E-69DEE5CC23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83C62-D781-4AD4-A72E-17C90B053D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1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F9D05-7ECD-4F1C-9AA7-0856E1D635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F8B10-E76A-40FA-BD4B-B7F7F39EDF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9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F679A-5EEB-4782-845C-0836E4587E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12D48-ED06-423A-BE65-3022AE58FD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7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F03ED-8061-4406-8ECE-301CBA3136A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D9B11-8D9D-4EC0-B4BB-6575B48F5E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37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E0F25-5F43-455B-A6B3-8D96069542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CFE8-DAB5-4D6D-B10C-5347A11B94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556A-391F-4FE4-AA47-E4F7A2020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1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3DFBA-141E-41D8-B3C8-89381DC6D2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5A561-D06E-47DC-A765-E4D650AC33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7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E3560-8C63-4A4A-AF02-25C7684164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ECA71-421B-49B1-81A2-DEFBFD0594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6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8874D-3B2B-4AF8-BB19-6064686783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7E8DB-F078-4C6C-A125-AAA2FAECA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7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7C84E-48AB-40C8-8206-2453F7F171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B12E5-7C6A-4CC5-B377-A764D89B5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19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3F9EB-71ED-4366-9787-FB2DAEA731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34D0E-4987-4B0B-8F45-E7DE84D8B9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79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922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0105C-5127-4301-AC9E-69DEE5CC23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83C62-D781-4AD4-A72E-17C90B053D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391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F9D05-7ECD-4F1C-9AA7-0856E1D635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F8B10-E76A-40FA-BD4B-B7F7F39EDF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70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F679A-5EEB-4782-845C-0836E4587E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12D48-ED06-423A-BE65-3022AE58FD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1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F03ED-8061-4406-8ECE-301CBA3136A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D9B11-8D9D-4EC0-B4BB-6575B48F5E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72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F1A4-B3EB-49A6-90C2-E3F2D315B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17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E0F25-5F43-455B-A6B3-8D960695429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5CFE8-DAB5-4D6D-B10C-5347A11B94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07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3DFBA-141E-41D8-B3C8-89381DC6D27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5A561-D06E-47DC-A765-E4D650AC33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056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E3560-8C63-4A4A-AF02-25C7684164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ECA71-421B-49B1-81A2-DEFBFD0594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775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8874D-3B2B-4AF8-BB19-6064686783C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7E8DB-F078-4C6C-A125-AAA2FAECA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56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7C84E-48AB-40C8-8206-2453F7F171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B12E5-7C6A-4CC5-B377-A764D89B5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04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7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2318"/>
            </a:lvl1pPr>
            <a:lvl2pPr marL="441434" indent="0" algn="ctr">
              <a:buNone/>
              <a:defRPr sz="1931"/>
            </a:lvl2pPr>
            <a:lvl3pPr marL="882866" indent="0" algn="ctr">
              <a:buNone/>
              <a:defRPr sz="1738"/>
            </a:lvl3pPr>
            <a:lvl4pPr marL="1324300" indent="0" algn="ctr">
              <a:buNone/>
              <a:defRPr sz="1545"/>
            </a:lvl4pPr>
            <a:lvl5pPr marL="1765732" indent="0" algn="ctr">
              <a:buNone/>
              <a:defRPr sz="1545"/>
            </a:lvl5pPr>
            <a:lvl6pPr marL="2207166" indent="0" algn="ctr">
              <a:buNone/>
              <a:defRPr sz="1545"/>
            </a:lvl6pPr>
            <a:lvl7pPr marL="2648599" indent="0" algn="ctr">
              <a:buNone/>
              <a:defRPr sz="1545"/>
            </a:lvl7pPr>
            <a:lvl8pPr marL="3090032" indent="0" algn="ctr">
              <a:buNone/>
              <a:defRPr sz="1545"/>
            </a:lvl8pPr>
            <a:lvl9pPr marL="3531465" indent="0" algn="ctr">
              <a:buNone/>
              <a:defRPr sz="15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A914E-5B59-4C67-A8AE-0303ED3A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5C41-650E-49B4-850D-3DFD10C6784F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DF288-8223-4340-A828-84A88A3A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1683-D26C-4331-A487-823F65A1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5057-9FF1-45F6-85D7-2044F7B4710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60441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7A715-5DD6-4601-A43B-FF5E7D8E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634-A170-4E50-AEE1-2EB93C72395F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A3E6-DE2C-4781-9052-2070CCAF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CC94-C6FA-4E19-89E3-06D07B58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7051-6009-4D87-ADD3-E485251B30B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66780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57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2318">
                <a:solidFill>
                  <a:schemeClr val="tx1"/>
                </a:solidFill>
              </a:defRPr>
            </a:lvl1pPr>
            <a:lvl2pPr marL="441434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866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300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732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716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599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90032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46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6FDD-5807-4805-820C-16E4D477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EE13-7892-46D3-ABAF-A7C0D832870A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8CA1-58AA-4FA2-90A9-141E85B1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5164-A8FD-41C1-9B01-B65AD542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C556-E7DA-4B88-9173-B3F83DD1864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75637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3F23B4-E1EB-48BE-B325-83F7FA8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4AE5-8BA2-4DF9-B1C6-74C3AF323135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5C7FAA-B9F8-4D96-B2E1-D5A6E212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D223E-F011-4887-8B8B-EAE20CDD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6124-EEB4-4F0F-9AD7-12D2822C459F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18735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681164"/>
            <a:ext cx="3868340" cy="823912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41434" indent="0">
              <a:buNone/>
              <a:defRPr sz="1931" b="1"/>
            </a:lvl2pPr>
            <a:lvl3pPr marL="882866" indent="0">
              <a:buNone/>
              <a:defRPr sz="1738" b="1"/>
            </a:lvl3pPr>
            <a:lvl4pPr marL="1324300" indent="0">
              <a:buNone/>
              <a:defRPr sz="1545" b="1"/>
            </a:lvl4pPr>
            <a:lvl5pPr marL="1765732" indent="0">
              <a:buNone/>
              <a:defRPr sz="1545" b="1"/>
            </a:lvl5pPr>
            <a:lvl6pPr marL="2207166" indent="0">
              <a:buNone/>
              <a:defRPr sz="1545" b="1"/>
            </a:lvl6pPr>
            <a:lvl7pPr marL="2648599" indent="0">
              <a:buNone/>
              <a:defRPr sz="1545" b="1"/>
            </a:lvl7pPr>
            <a:lvl8pPr marL="3090032" indent="0">
              <a:buNone/>
              <a:defRPr sz="1545" b="1"/>
            </a:lvl8pPr>
            <a:lvl9pPr marL="3531465" indent="0">
              <a:buNone/>
              <a:defRPr sz="154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2318" b="1"/>
            </a:lvl1pPr>
            <a:lvl2pPr marL="441434" indent="0">
              <a:buNone/>
              <a:defRPr sz="1931" b="1"/>
            </a:lvl2pPr>
            <a:lvl3pPr marL="882866" indent="0">
              <a:buNone/>
              <a:defRPr sz="1738" b="1"/>
            </a:lvl3pPr>
            <a:lvl4pPr marL="1324300" indent="0">
              <a:buNone/>
              <a:defRPr sz="1545" b="1"/>
            </a:lvl4pPr>
            <a:lvl5pPr marL="1765732" indent="0">
              <a:buNone/>
              <a:defRPr sz="1545" b="1"/>
            </a:lvl5pPr>
            <a:lvl6pPr marL="2207166" indent="0">
              <a:buNone/>
              <a:defRPr sz="1545" b="1"/>
            </a:lvl6pPr>
            <a:lvl7pPr marL="2648599" indent="0">
              <a:buNone/>
              <a:defRPr sz="1545" b="1"/>
            </a:lvl7pPr>
            <a:lvl8pPr marL="3090032" indent="0">
              <a:buNone/>
              <a:defRPr sz="1545" b="1"/>
            </a:lvl8pPr>
            <a:lvl9pPr marL="3531465" indent="0">
              <a:buNone/>
              <a:defRPr sz="154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D611B6-1D38-42C3-BED5-52B7786E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C378-9009-49FC-9A5C-C59105CB44CF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539D12-5EC7-4BEB-A939-4F3DC6BEC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6E1645-67D7-4F68-98A9-18A870A1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2D8B-7D13-4BF1-A69A-5DAB3F5A405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54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5DBD-E783-4330-853A-30190C37E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1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51EF22-5A63-4215-A2F0-09BBA2F0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CEE2-0C29-48AD-8AA9-21BAF331F06A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3A04D-21D6-494C-A142-C5C48D6D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4E6D17-3F5A-4E9B-807D-BF785794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AF39-D465-4FEC-87EB-580F19D8785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430738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669D6F-F20E-4FB3-A7CB-57883965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484D-415A-4347-905B-AB45A39924CA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ACDB1F-F4B8-4CD1-92E4-19E5A6C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A630DC-55C6-4F58-8389-9852A026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405E-B852-44AC-99DF-FB27389657F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35914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89"/>
            </a:lvl1pPr>
            <a:lvl2pPr>
              <a:defRPr sz="2703"/>
            </a:lvl2pPr>
            <a:lvl3pPr>
              <a:defRPr sz="2318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45"/>
            </a:lvl1pPr>
            <a:lvl2pPr marL="441434" indent="0">
              <a:buNone/>
              <a:defRPr sz="1352"/>
            </a:lvl2pPr>
            <a:lvl3pPr marL="882866" indent="0">
              <a:buNone/>
              <a:defRPr sz="1159"/>
            </a:lvl3pPr>
            <a:lvl4pPr marL="1324300" indent="0">
              <a:buNone/>
              <a:defRPr sz="965"/>
            </a:lvl4pPr>
            <a:lvl5pPr marL="1765732" indent="0">
              <a:buNone/>
              <a:defRPr sz="965"/>
            </a:lvl5pPr>
            <a:lvl6pPr marL="2207166" indent="0">
              <a:buNone/>
              <a:defRPr sz="965"/>
            </a:lvl6pPr>
            <a:lvl7pPr marL="2648599" indent="0">
              <a:buNone/>
              <a:defRPr sz="965"/>
            </a:lvl7pPr>
            <a:lvl8pPr marL="3090032" indent="0">
              <a:buNone/>
              <a:defRPr sz="965"/>
            </a:lvl8pPr>
            <a:lvl9pPr marL="3531465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66DC36-6034-4A03-B7A4-B0BAA0B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0B84-D132-4B57-AF9A-42DF6F837D51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0D1575-B92E-4F50-8BC5-47FF654B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306BF3-C355-454C-9768-F94D78B2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650A-0E04-41F4-B1DF-C5266466B6E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31987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089"/>
            </a:lvl1pPr>
            <a:lvl2pPr marL="441434" indent="0">
              <a:buNone/>
              <a:defRPr sz="2703"/>
            </a:lvl2pPr>
            <a:lvl3pPr marL="882866" indent="0">
              <a:buNone/>
              <a:defRPr sz="2318"/>
            </a:lvl3pPr>
            <a:lvl4pPr marL="1324300" indent="0">
              <a:buNone/>
              <a:defRPr sz="1931"/>
            </a:lvl4pPr>
            <a:lvl5pPr marL="1765732" indent="0">
              <a:buNone/>
              <a:defRPr sz="1931"/>
            </a:lvl5pPr>
            <a:lvl6pPr marL="2207166" indent="0">
              <a:buNone/>
              <a:defRPr sz="1931"/>
            </a:lvl6pPr>
            <a:lvl7pPr marL="2648599" indent="0">
              <a:buNone/>
              <a:defRPr sz="1931"/>
            </a:lvl7pPr>
            <a:lvl8pPr marL="3090032" indent="0">
              <a:buNone/>
              <a:defRPr sz="1931"/>
            </a:lvl8pPr>
            <a:lvl9pPr marL="3531465" indent="0">
              <a:buNone/>
              <a:defRPr sz="1931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45"/>
            </a:lvl1pPr>
            <a:lvl2pPr marL="441434" indent="0">
              <a:buNone/>
              <a:defRPr sz="1352"/>
            </a:lvl2pPr>
            <a:lvl3pPr marL="882866" indent="0">
              <a:buNone/>
              <a:defRPr sz="1159"/>
            </a:lvl3pPr>
            <a:lvl4pPr marL="1324300" indent="0">
              <a:buNone/>
              <a:defRPr sz="965"/>
            </a:lvl4pPr>
            <a:lvl5pPr marL="1765732" indent="0">
              <a:buNone/>
              <a:defRPr sz="965"/>
            </a:lvl5pPr>
            <a:lvl6pPr marL="2207166" indent="0">
              <a:buNone/>
              <a:defRPr sz="965"/>
            </a:lvl6pPr>
            <a:lvl7pPr marL="2648599" indent="0">
              <a:buNone/>
              <a:defRPr sz="965"/>
            </a:lvl7pPr>
            <a:lvl8pPr marL="3090032" indent="0">
              <a:buNone/>
              <a:defRPr sz="965"/>
            </a:lvl8pPr>
            <a:lvl9pPr marL="3531465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073B2-DF53-46FB-9B10-47F9901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8050-87CC-46E0-B6FE-FC27C0C0060A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9EF41-3047-4AEF-A50D-6CA66D9F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F172FD-6499-43D6-A363-CC519FC9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5F29-D5B1-4865-8458-C60A6D9E33E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636771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2EC3-22C3-47CC-BD64-F3D3777A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C199-A4C0-4D81-A211-DDE13BBCD1E4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588A3-24FC-40A5-A025-56A84FFB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9B113-0039-4AAA-969D-E0379E36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389A-A454-45E8-930F-C2785A921FA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82772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6B99-A65D-4E47-B1DB-760D0862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C2A6-3DD0-4963-A763-1E94FDBCD2EA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A8B4-5650-4F51-8FCF-294A592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4DD2-24FB-4A04-AEAB-AFBC2A64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4A6BC-3D73-4E56-98AB-D04AB04CF6A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58229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B773-B9B5-45E6-AE82-F5B9CB966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0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98E0-0A12-454C-A69B-139351BE9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2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DB7E-0586-4410-AF91-D370C0AB9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0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3CA4-FCB8-46C7-9605-251DA4CE7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4549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5499F-2C17-4C87-AB71-6D5D73CB9C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2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T templ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PPT template 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739140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371600" y="6248400"/>
            <a:ext cx="1219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162F5-356E-4AC8-B106-A441F7A4543A}" type="datetime1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1/21/2022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371600" y="6477000"/>
            <a:ext cx="46482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Mthatha istrict</a:t>
            </a:r>
          </a:p>
        </p:txBody>
      </p:sp>
    </p:spTree>
    <p:extLst>
      <p:ext uri="{BB962C8B-B14F-4D97-AF65-F5344CB8AC3E}">
        <p14:creationId xmlns:p14="http://schemas.microsoft.com/office/powerpoint/2010/main" val="193354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16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6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16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4549C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755C-C6A9-4F86-91DE-2473729F54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E06F5-6680-4EF6-8E4D-A667A9F520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2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E755C-C6A9-4F86-91DE-2473729F54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E06F5-6680-4EF6-8E4D-A667A9F520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5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1DD8948-BAED-4D20-8332-458C413AC4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3E5786E-1D62-4880-A9E3-21326AE9F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5DB86-1D9F-435F-A704-C567FFBB8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E4CB2A-AFBA-4613-8E19-A3BAEA20D4D3}" type="datetimeFigureOut">
              <a:rPr lang="en-ZA"/>
              <a:pPr>
                <a:defRPr/>
              </a:pPr>
              <a:t>2022/01/21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03DF9-C8C9-4041-BD60-F68C4CD5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E40F-29C7-4AD7-B7F0-8C25F9FD9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991BAC-4EB5-4956-AAF3-70CED4A91F85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531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882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2pPr>
      <a:lvl3pPr algn="l" defTabSz="882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3pPr>
      <a:lvl4pPr algn="l" defTabSz="882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4pPr>
      <a:lvl5pPr algn="l" defTabSz="882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826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826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826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82650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0663" indent="-220663" algn="l" defTabSz="882650" rtl="0" eaLnBrk="0" fontAlgn="base" hangingPunct="0">
        <a:lnSpc>
          <a:spcPct val="90000"/>
        </a:lnSpc>
        <a:spcBef>
          <a:spcPts val="963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20663" algn="l" defTabSz="882650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313" indent="-220663" algn="l" defTabSz="882650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638" indent="-220663" algn="l" defTabSz="882650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963" indent="-220663" algn="l" defTabSz="882650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883" indent="-220716" algn="l" defTabSz="88286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9316" indent="-220716" algn="l" defTabSz="88286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749" indent="-220716" algn="l" defTabSz="88286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2182" indent="-220716" algn="l" defTabSz="882866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434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866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300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732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7166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599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90032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465" algn="l" defTabSz="882866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publicdomainpictures.net/view-image.php?image=204752&amp;picture=south-african-fla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picserver.org/highway-signs2/t/thank-you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Vaneshree.Perumal\AppData\Local\Microsoft\Windows\Temporary Internet Files\Content.IE5\GCEY5MGU\MP90040898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24974"/>
            <a:ext cx="9118600" cy="597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095" y="1416426"/>
            <a:ext cx="8713210" cy="2123658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NSC Grade 12 Class Report Card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845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PROVINCIAL PASS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D64DD-94F1-4FF8-99DE-7DE0504FE0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980660"/>
            <a:ext cx="8425170" cy="4824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88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CLUSTER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_Ta">
            <a:extLst>
              <a:ext uri="{FF2B5EF4-FFF2-40B4-BE49-F238E27FC236}">
                <a16:creationId xmlns:a16="http://schemas.microsoft.com/office/drawing/2014/main" id="{9A8CEDE7-3C53-44B5-B34F-8941B88C47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1268700"/>
            <a:ext cx="8281150" cy="439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CLUSTER A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6C2655-6FF8-4186-9C92-EBE09901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70654"/>
              </p:ext>
            </p:extLst>
          </p:nvPr>
        </p:nvGraphicFramePr>
        <p:xfrm>
          <a:off x="323410" y="764630"/>
          <a:ext cx="8209142" cy="5081115"/>
        </p:xfrm>
        <a:graphic>
          <a:graphicData uri="http://schemas.openxmlformats.org/drawingml/2006/table">
            <a:tbl>
              <a:tblPr firstRow="1" firstCol="1" bandRow="1"/>
              <a:tblGrid>
                <a:gridCol w="3231470">
                  <a:extLst>
                    <a:ext uri="{9D8B030D-6E8A-4147-A177-3AD203B41FA5}">
                      <a16:colId xmlns:a16="http://schemas.microsoft.com/office/drawing/2014/main" val="9105105"/>
                    </a:ext>
                  </a:extLst>
                </a:gridCol>
                <a:gridCol w="1244418">
                  <a:extLst>
                    <a:ext uri="{9D8B030D-6E8A-4147-A177-3AD203B41FA5}">
                      <a16:colId xmlns:a16="http://schemas.microsoft.com/office/drawing/2014/main" val="3273854119"/>
                    </a:ext>
                  </a:extLst>
                </a:gridCol>
                <a:gridCol w="1244418">
                  <a:extLst>
                    <a:ext uri="{9D8B030D-6E8A-4147-A177-3AD203B41FA5}">
                      <a16:colId xmlns:a16="http://schemas.microsoft.com/office/drawing/2014/main" val="1393831334"/>
                    </a:ext>
                  </a:extLst>
                </a:gridCol>
                <a:gridCol w="1244418">
                  <a:extLst>
                    <a:ext uri="{9D8B030D-6E8A-4147-A177-3AD203B41FA5}">
                      <a16:colId xmlns:a16="http://schemas.microsoft.com/office/drawing/2014/main" val="1623549535"/>
                    </a:ext>
                  </a:extLst>
                </a:gridCol>
                <a:gridCol w="1244418">
                  <a:extLst>
                    <a:ext uri="{9D8B030D-6E8A-4147-A177-3AD203B41FA5}">
                      <a16:colId xmlns:a16="http://schemas.microsoft.com/office/drawing/2014/main" val="2620954978"/>
                    </a:ext>
                  </a:extLst>
                </a:gridCol>
              </a:tblGrid>
              <a:tr h="482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Achieve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46202"/>
                  </a:ext>
                </a:extLst>
              </a:tr>
              <a:tr h="410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ALFRED NZO EAST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2 835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3 653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641958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4 438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460132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4 441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1 666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6 107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49032"/>
                  </a:ext>
                </a:extLst>
              </a:tr>
              <a:tr h="241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ALFRED NZO WEST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5 163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6 716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457458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2 613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8 032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32538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6 607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2 353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575633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 HANI EAST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15120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10797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87154"/>
                  </a:ext>
                </a:extLst>
              </a:tr>
              <a:tr h="205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JOE GQABI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2 326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591526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2 325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57551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3 527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1 567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5 094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41306"/>
                  </a:ext>
                </a:extLst>
              </a:tr>
              <a:tr h="241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TAMBO COASTAL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6 899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768509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5 947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3 180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9 127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795984"/>
                  </a:ext>
                </a:extLst>
              </a:tr>
              <a:tr h="25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8 598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12 704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08847"/>
                  </a:ext>
                </a:extLst>
              </a:tr>
              <a:tr h="241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TAMBO INLAND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6 248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44288"/>
                  </a:ext>
                </a:extLst>
              </a:tr>
              <a:tr h="98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5 823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737402"/>
                  </a:ext>
                </a:extLst>
              </a:tr>
              <a:tr h="208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7 917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3 348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6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59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CLUSTER A DISTRICTS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7CAA8E-E2F0-45BB-9508-3694E805C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787267"/>
              </p:ext>
            </p:extLst>
          </p:nvPr>
        </p:nvGraphicFramePr>
        <p:xfrm>
          <a:off x="395420" y="548600"/>
          <a:ext cx="8291380" cy="5384797"/>
        </p:xfrm>
        <a:graphic>
          <a:graphicData uri="http://schemas.openxmlformats.org/drawingml/2006/table">
            <a:tbl>
              <a:tblPr firstRow="1" firstCol="1" bandRow="1"/>
              <a:tblGrid>
                <a:gridCol w="3847009">
                  <a:extLst>
                    <a:ext uri="{9D8B030D-6E8A-4147-A177-3AD203B41FA5}">
                      <a16:colId xmlns:a16="http://schemas.microsoft.com/office/drawing/2014/main" val="3500777527"/>
                    </a:ext>
                  </a:extLst>
                </a:gridCol>
                <a:gridCol w="1481457">
                  <a:extLst>
                    <a:ext uri="{9D8B030D-6E8A-4147-A177-3AD203B41FA5}">
                      <a16:colId xmlns:a16="http://schemas.microsoft.com/office/drawing/2014/main" val="1235416034"/>
                    </a:ext>
                  </a:extLst>
                </a:gridCol>
                <a:gridCol w="1481457">
                  <a:extLst>
                    <a:ext uri="{9D8B030D-6E8A-4147-A177-3AD203B41FA5}">
                      <a16:colId xmlns:a16="http://schemas.microsoft.com/office/drawing/2014/main" val="1550040163"/>
                    </a:ext>
                  </a:extLst>
                </a:gridCol>
                <a:gridCol w="1481457">
                  <a:extLst>
                    <a:ext uri="{9D8B030D-6E8A-4147-A177-3AD203B41FA5}">
                      <a16:colId xmlns:a16="http://schemas.microsoft.com/office/drawing/2014/main" val="732739696"/>
                    </a:ext>
                  </a:extLst>
                </a:gridCol>
              </a:tblGrid>
              <a:tr h="499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Achieve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03727"/>
                  </a:ext>
                </a:extLst>
              </a:tr>
              <a:tr h="21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ALFRED NZO EAST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46525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31.7%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88128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40016"/>
                  </a:ext>
                </a:extLst>
              </a:tr>
              <a:tr h="21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ALFRED NZO WEST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46609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843741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68179"/>
                  </a:ext>
                </a:extLst>
              </a:tr>
              <a:tr h="21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 HANI EAST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509278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37.8%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21422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23150"/>
                  </a:ext>
                </a:extLst>
              </a:tr>
              <a:tr h="2123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JOE GQABI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735482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38.5%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294098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90007"/>
                  </a:ext>
                </a:extLst>
              </a:tr>
              <a:tr h="249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TAMBO COASTAL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57282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497960"/>
                  </a:ext>
                </a:extLst>
              </a:tr>
              <a:tr h="270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02271"/>
                  </a:ext>
                </a:extLst>
              </a:tr>
              <a:tr h="249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TAMBO INLAND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860567"/>
                  </a:ext>
                </a:extLst>
              </a:tr>
              <a:tr h="314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25557"/>
                  </a:ext>
                </a:extLst>
              </a:tr>
              <a:tr h="41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29.7%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84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4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CLUSTER B: PASS OVER 3YRS</a:t>
            </a:r>
          </a:p>
        </p:txBody>
      </p:sp>
      <p:pic>
        <p:nvPicPr>
          <p:cNvPr id="7" name="Pic_Ta">
            <a:extLst>
              <a:ext uri="{FF2B5EF4-FFF2-40B4-BE49-F238E27FC236}">
                <a16:creationId xmlns:a16="http://schemas.microsoft.com/office/drawing/2014/main" id="{9F1C7786-3CBD-42F3-84D5-52F32B25FB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88" y="1556740"/>
            <a:ext cx="8229600" cy="42963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6929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CLUSTER B: PASS % OVER 3YRS</a:t>
            </a:r>
          </a:p>
        </p:txBody>
      </p:sp>
      <p:pic>
        <p:nvPicPr>
          <p:cNvPr id="6" name="Pic_Ta">
            <a:extLst>
              <a:ext uri="{FF2B5EF4-FFF2-40B4-BE49-F238E27FC236}">
                <a16:creationId xmlns:a16="http://schemas.microsoft.com/office/drawing/2014/main" id="{4F406F9D-FE00-449E-8EB8-BEB56A1FE6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00" y="1430239"/>
            <a:ext cx="86412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4024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CLUSTER B: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E9C6A3-A13A-4D36-858A-E71D34944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98930"/>
              </p:ext>
            </p:extLst>
          </p:nvPr>
        </p:nvGraphicFramePr>
        <p:xfrm>
          <a:off x="457200" y="956422"/>
          <a:ext cx="8507411" cy="4848907"/>
        </p:xfrm>
        <a:graphic>
          <a:graphicData uri="http://schemas.openxmlformats.org/drawingml/2006/table">
            <a:tbl>
              <a:tblPr firstRow="1" firstCol="1" bandRow="1"/>
              <a:tblGrid>
                <a:gridCol w="3348883">
                  <a:extLst>
                    <a:ext uri="{9D8B030D-6E8A-4147-A177-3AD203B41FA5}">
                      <a16:colId xmlns:a16="http://schemas.microsoft.com/office/drawing/2014/main" val="1543604191"/>
                    </a:ext>
                  </a:extLst>
                </a:gridCol>
                <a:gridCol w="1289632">
                  <a:extLst>
                    <a:ext uri="{9D8B030D-6E8A-4147-A177-3AD203B41FA5}">
                      <a16:colId xmlns:a16="http://schemas.microsoft.com/office/drawing/2014/main" val="1393125019"/>
                    </a:ext>
                  </a:extLst>
                </a:gridCol>
                <a:gridCol w="1289632">
                  <a:extLst>
                    <a:ext uri="{9D8B030D-6E8A-4147-A177-3AD203B41FA5}">
                      <a16:colId xmlns:a16="http://schemas.microsoft.com/office/drawing/2014/main" val="351198441"/>
                    </a:ext>
                  </a:extLst>
                </a:gridCol>
                <a:gridCol w="1289632">
                  <a:extLst>
                    <a:ext uri="{9D8B030D-6E8A-4147-A177-3AD203B41FA5}">
                      <a16:colId xmlns:a16="http://schemas.microsoft.com/office/drawing/2014/main" val="607151581"/>
                    </a:ext>
                  </a:extLst>
                </a:gridCol>
                <a:gridCol w="1289632">
                  <a:extLst>
                    <a:ext uri="{9D8B030D-6E8A-4147-A177-3AD203B41FA5}">
                      <a16:colId xmlns:a16="http://schemas.microsoft.com/office/drawing/2014/main" val="2263583421"/>
                    </a:ext>
                  </a:extLst>
                </a:gridCol>
              </a:tblGrid>
              <a:tr h="470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Achieve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46450"/>
                  </a:ext>
                </a:extLst>
              </a:tr>
              <a:tr h="235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AMATHOLE WEST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1 986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3 068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627174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1 129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3 065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814151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3 677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55323"/>
                  </a:ext>
                </a:extLst>
              </a:tr>
              <a:tr h="235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BUFFALO CITY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5 694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7 306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076469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6 113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2 188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38832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8 112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2 162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10 274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93615"/>
                  </a:ext>
                </a:extLst>
              </a:tr>
              <a:tr h="200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 HANI WEST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3 974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742960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3 147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4 465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68006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4 206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1 646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5 852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64946"/>
                  </a:ext>
                </a:extLst>
              </a:tr>
              <a:tr h="200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NELSON MANDELA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6 512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1 490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8 002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93032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2 292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9 373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95914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8 985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11 489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31533"/>
                  </a:ext>
                </a:extLst>
              </a:tr>
              <a:tr h="235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SARAH BAARTMAN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1 850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2 484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99366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1 944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474456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3 485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49841"/>
                  </a:ext>
                </a:extLst>
              </a:tr>
              <a:tr h="235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AMATHOLE EAST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4 764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6 173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23206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4 364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259013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5 670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1 952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0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6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CLUSTER B: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17</a:t>
            </a:fld>
            <a:endParaRPr lang="en-US" sz="11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50546B-1615-4C90-84BA-9C5C82B7A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26023"/>
              </p:ext>
            </p:extLst>
          </p:nvPr>
        </p:nvGraphicFramePr>
        <p:xfrm>
          <a:off x="251400" y="1052670"/>
          <a:ext cx="8497180" cy="4958777"/>
        </p:xfrm>
        <a:graphic>
          <a:graphicData uri="http://schemas.openxmlformats.org/drawingml/2006/table">
            <a:tbl>
              <a:tblPr firstRow="1" firstCol="1" bandRow="1"/>
              <a:tblGrid>
                <a:gridCol w="3942496">
                  <a:extLst>
                    <a:ext uri="{9D8B030D-6E8A-4147-A177-3AD203B41FA5}">
                      <a16:colId xmlns:a16="http://schemas.microsoft.com/office/drawing/2014/main" val="1891556355"/>
                    </a:ext>
                  </a:extLst>
                </a:gridCol>
                <a:gridCol w="1518228">
                  <a:extLst>
                    <a:ext uri="{9D8B030D-6E8A-4147-A177-3AD203B41FA5}">
                      <a16:colId xmlns:a16="http://schemas.microsoft.com/office/drawing/2014/main" val="1271687441"/>
                    </a:ext>
                  </a:extLst>
                </a:gridCol>
                <a:gridCol w="1518228">
                  <a:extLst>
                    <a:ext uri="{9D8B030D-6E8A-4147-A177-3AD203B41FA5}">
                      <a16:colId xmlns:a16="http://schemas.microsoft.com/office/drawing/2014/main" val="138583021"/>
                    </a:ext>
                  </a:extLst>
                </a:gridCol>
                <a:gridCol w="1518228">
                  <a:extLst>
                    <a:ext uri="{9D8B030D-6E8A-4147-A177-3AD203B41FA5}">
                      <a16:colId xmlns:a16="http://schemas.microsoft.com/office/drawing/2014/main" val="1342765992"/>
                    </a:ext>
                  </a:extLst>
                </a:gridCol>
              </a:tblGrid>
              <a:tr h="502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Achieve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89593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AMATHOLE</a:t>
                      </a: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WEST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64.7%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35.3%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864028"/>
                  </a:ext>
                </a:extLst>
              </a:tr>
              <a:tr h="340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63.2%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36.8%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25100"/>
                  </a:ext>
                </a:extLst>
              </a:tr>
              <a:tr h="22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25.4%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19149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BUFFALO CITY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77.9%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864151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73.6%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88146"/>
                  </a:ext>
                </a:extLst>
              </a:tr>
              <a:tr h="22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14770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 HANI WEST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75.4%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24.6%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89620"/>
                  </a:ext>
                </a:extLst>
              </a:tr>
              <a:tr h="22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320775"/>
                  </a:ext>
                </a:extLst>
              </a:tr>
              <a:tr h="226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86619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NELSON MANDELA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81.4%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18.6%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489295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413043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78.2%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77600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SARAH BAARTMAN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72528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69.2%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30.8%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88138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01739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AMATHOLE EAST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77.2%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292053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67.3%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32.7%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656181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74.4%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25.6%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84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DISTRICTS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18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5A08AF-76C8-48E1-A462-CFE495BDB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5860"/>
              </p:ext>
            </p:extLst>
          </p:nvPr>
        </p:nvGraphicFramePr>
        <p:xfrm>
          <a:off x="395420" y="1268700"/>
          <a:ext cx="8065120" cy="4536633"/>
        </p:xfrm>
        <a:graphic>
          <a:graphicData uri="http://schemas.openxmlformats.org/drawingml/2006/table">
            <a:tbl>
              <a:tblPr/>
              <a:tblGrid>
                <a:gridCol w="2328964">
                  <a:extLst>
                    <a:ext uri="{9D8B030D-6E8A-4147-A177-3AD203B41FA5}">
                      <a16:colId xmlns:a16="http://schemas.microsoft.com/office/drawing/2014/main" val="2956226431"/>
                    </a:ext>
                  </a:extLst>
                </a:gridCol>
                <a:gridCol w="1035096">
                  <a:extLst>
                    <a:ext uri="{9D8B030D-6E8A-4147-A177-3AD203B41FA5}">
                      <a16:colId xmlns:a16="http://schemas.microsoft.com/office/drawing/2014/main" val="460880462"/>
                    </a:ext>
                  </a:extLst>
                </a:gridCol>
                <a:gridCol w="1401692">
                  <a:extLst>
                    <a:ext uri="{9D8B030D-6E8A-4147-A177-3AD203B41FA5}">
                      <a16:colId xmlns:a16="http://schemas.microsoft.com/office/drawing/2014/main" val="1526733787"/>
                    </a:ext>
                  </a:extLst>
                </a:gridCol>
                <a:gridCol w="1035096">
                  <a:extLst>
                    <a:ext uri="{9D8B030D-6E8A-4147-A177-3AD203B41FA5}">
                      <a16:colId xmlns:a16="http://schemas.microsoft.com/office/drawing/2014/main" val="604166744"/>
                    </a:ext>
                  </a:extLst>
                </a:gridCol>
                <a:gridCol w="1035096">
                  <a:extLst>
                    <a:ext uri="{9D8B030D-6E8A-4147-A177-3AD203B41FA5}">
                      <a16:colId xmlns:a16="http://schemas.microsoft.com/office/drawing/2014/main" val="596007898"/>
                    </a:ext>
                  </a:extLst>
                </a:gridCol>
                <a:gridCol w="1229176">
                  <a:extLst>
                    <a:ext uri="{9D8B030D-6E8A-4147-A177-3AD203B41FA5}">
                      <a16:colId xmlns:a16="http://schemas.microsoft.com/office/drawing/2014/main" val="3342727397"/>
                    </a:ext>
                  </a:extLst>
                </a:gridCol>
              </a:tblGrid>
              <a:tr h="282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18364"/>
                  </a:ext>
                </a:extLst>
              </a:tr>
              <a:tr h="744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 2021 - 2020</a:t>
                      </a:r>
                    </a:p>
                  </a:txBody>
                  <a:tcPr marL="6350" marR="6350" marT="6350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377257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CITY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52127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NELSON MANDELA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22325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AMATHOLE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27653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AMATHOLE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39964"/>
                  </a:ext>
                </a:extLst>
              </a:tr>
              <a:tr h="282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ALFRED NZO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74172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ALFRED NZO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45713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 BAARTMAN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10701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 HANI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63168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 TAMBO INLAND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63301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 HANI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18565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JOE GQABI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28888"/>
                  </a:ext>
                </a:extLst>
              </a:tr>
              <a:tr h="29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 TAMBO COASTAL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2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27C35-04B9-46D9-8577-ABF0F3AEC0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1052670"/>
            <a:ext cx="8229600" cy="468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63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28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  <a:ea typeface="ＭＳ Ｐゴシック" panose="020B0600070205080204" pitchFamily="34" charset="-128"/>
              </a:rPr>
              <a:t>PRESENTATION 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43280"/>
            <a:ext cx="9144000" cy="5006070"/>
          </a:xfrm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742950" indent="-742950">
              <a:buAutoNum type="arabicPeriod"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Tracking the 2021 Grade 12 cohort…</a:t>
            </a:r>
          </a:p>
          <a:p>
            <a:pPr marL="742950" indent="-742950">
              <a:buAutoNum type="arabicPeriod"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National Performance</a:t>
            </a:r>
          </a:p>
          <a:p>
            <a:pPr marL="742950" indent="-742950">
              <a:buAutoNum type="arabicPeriod"/>
            </a:pP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ECDoE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performance: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Overall, Bachelors and Gateway Subjects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 Provincial analysis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5. Cluster analysis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6. District analysis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7. Key subjects analysis per district</a:t>
            </a:r>
          </a:p>
          <a:p>
            <a:pPr marL="742950" indent="-742950">
              <a:buAutoNum type="arabicPeriod"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eaLnBrk="0" hangingPunct="0"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eaLnBrk="0" hangingPunct="0"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eaLnBrk="0" hangingPunct="0"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eaLnBrk="0" hangingPunct="0"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603D6-DFAE-41E1-AE0E-B234E724B30D}" type="slidenum">
              <a:rPr kumimoji="0" lang="en-US" sz="1292" b="0" i="0" u="none" strike="noStrike" kern="1200" cap="none" spc="0" normalizeH="0" baseline="0" noProof="0">
                <a:ln>
                  <a:noFill/>
                </a:ln>
                <a:solidFill>
                  <a:srgbClr val="34549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92" b="0" i="0" u="none" strike="noStrike" kern="1200" cap="none" spc="0" normalizeH="0" baseline="0" noProof="0">
              <a:ln>
                <a:noFill/>
              </a:ln>
              <a:solidFill>
                <a:srgbClr val="34549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8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7ADF92-C639-450D-833F-90B2BC8C04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690"/>
            <a:ext cx="8435400" cy="453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25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SCHOOL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21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06D867-4873-4B66-A27A-D4075DF8E8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" y="1196690"/>
            <a:ext cx="8229599" cy="446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40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SCHOOL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22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968AC-4524-44AE-9909-21A10DEA64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1124680"/>
            <a:ext cx="8229599" cy="468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460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LEARNERS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B8444-149C-4302-826A-F963040791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1" y="1124680"/>
            <a:ext cx="8569190" cy="468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19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LEARNERS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24</a:t>
            </a:fld>
            <a:endParaRPr lang="en-US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99CFB-6B50-41CC-8485-8407D360C7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680"/>
            <a:ext cx="8435399" cy="4608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0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SUBJECT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25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12D72E-229D-494D-BC52-EE4E23C2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2108"/>
              </p:ext>
            </p:extLst>
          </p:nvPr>
        </p:nvGraphicFramePr>
        <p:xfrm>
          <a:off x="457200" y="1124680"/>
          <a:ext cx="8147360" cy="4608632"/>
        </p:xfrm>
        <a:graphic>
          <a:graphicData uri="http://schemas.openxmlformats.org/drawingml/2006/table">
            <a:tbl>
              <a:tblPr/>
              <a:tblGrid>
                <a:gridCol w="4255596">
                  <a:extLst>
                    <a:ext uri="{9D8B030D-6E8A-4147-A177-3AD203B41FA5}">
                      <a16:colId xmlns:a16="http://schemas.microsoft.com/office/drawing/2014/main" val="242301151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3894771469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755743799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1606392965"/>
                    </a:ext>
                  </a:extLst>
                </a:gridCol>
                <a:gridCol w="972941">
                  <a:extLst>
                    <a:ext uri="{9D8B030D-6E8A-4147-A177-3AD203B41FA5}">
                      <a16:colId xmlns:a16="http://schemas.microsoft.com/office/drawing/2014/main" val="415854949"/>
                    </a:ext>
                  </a:extLst>
                </a:gridCol>
              </a:tblGrid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460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60418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Afrikaans 1st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963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Afrikaans 2nd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44673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Afrikaans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0747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Agricultural Management Practices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538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Agricultural Sciences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6016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Agricultural Technology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3222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Arabic 2nd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49957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Business Studies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5957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Civil Technology (Civil Services)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542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Civil Technology (Construction)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5319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Civil Technology (Woodworking)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0875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Computer Applications Technology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75241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Consumer Studies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7245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 Studies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8183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08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SUBJECT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26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12D72E-229D-494D-BC52-EE4E23C2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86216"/>
              </p:ext>
            </p:extLst>
          </p:nvPr>
        </p:nvGraphicFramePr>
        <p:xfrm>
          <a:off x="395420" y="1124680"/>
          <a:ext cx="8497182" cy="4608632"/>
        </p:xfrm>
        <a:graphic>
          <a:graphicData uri="http://schemas.openxmlformats.org/drawingml/2006/table">
            <a:tbl>
              <a:tblPr/>
              <a:tblGrid>
                <a:gridCol w="4438318">
                  <a:extLst>
                    <a:ext uri="{9D8B030D-6E8A-4147-A177-3AD203B41FA5}">
                      <a16:colId xmlns:a16="http://schemas.microsoft.com/office/drawing/2014/main" val="242301151"/>
                    </a:ext>
                  </a:extLst>
                </a:gridCol>
                <a:gridCol w="1014716">
                  <a:extLst>
                    <a:ext uri="{9D8B030D-6E8A-4147-A177-3AD203B41FA5}">
                      <a16:colId xmlns:a16="http://schemas.microsoft.com/office/drawing/2014/main" val="3894771469"/>
                    </a:ext>
                  </a:extLst>
                </a:gridCol>
                <a:gridCol w="1014716">
                  <a:extLst>
                    <a:ext uri="{9D8B030D-6E8A-4147-A177-3AD203B41FA5}">
                      <a16:colId xmlns:a16="http://schemas.microsoft.com/office/drawing/2014/main" val="755743799"/>
                    </a:ext>
                  </a:extLst>
                </a:gridCol>
                <a:gridCol w="1014716">
                  <a:extLst>
                    <a:ext uri="{9D8B030D-6E8A-4147-A177-3AD203B41FA5}">
                      <a16:colId xmlns:a16="http://schemas.microsoft.com/office/drawing/2014/main" val="1606392965"/>
                    </a:ext>
                  </a:extLst>
                </a:gridCol>
                <a:gridCol w="1014716">
                  <a:extLst>
                    <a:ext uri="{9D8B030D-6E8A-4147-A177-3AD203B41FA5}">
                      <a16:colId xmlns:a16="http://schemas.microsoft.com/office/drawing/2014/main" val="415854949"/>
                    </a:ext>
                  </a:extLst>
                </a:gridCol>
              </a:tblGrid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460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60418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Dramatic Arts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963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Economics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44673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Technology (Digital Systems)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0747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Technology (Electronics)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538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Technology (Power Systems)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6016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Engineering Graphics &amp; Design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3222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1st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49957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English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5957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French 2nd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542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Geography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5319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History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0875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Hospitality Studies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75241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Information Technology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7245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Isixhosa 1st Additional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8183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Isixhosa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0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SUBJECT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27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12D72E-229D-494D-BC52-EE4E23C2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08016"/>
              </p:ext>
            </p:extLst>
          </p:nvPr>
        </p:nvGraphicFramePr>
        <p:xfrm>
          <a:off x="395420" y="1124680"/>
          <a:ext cx="8425169" cy="4608632"/>
        </p:xfrm>
        <a:graphic>
          <a:graphicData uri="http://schemas.openxmlformats.org/drawingml/2006/table">
            <a:tbl>
              <a:tblPr/>
              <a:tblGrid>
                <a:gridCol w="4400705">
                  <a:extLst>
                    <a:ext uri="{9D8B030D-6E8A-4147-A177-3AD203B41FA5}">
                      <a16:colId xmlns:a16="http://schemas.microsoft.com/office/drawing/2014/main" val="242301151"/>
                    </a:ext>
                  </a:extLst>
                </a:gridCol>
                <a:gridCol w="1006116">
                  <a:extLst>
                    <a:ext uri="{9D8B030D-6E8A-4147-A177-3AD203B41FA5}">
                      <a16:colId xmlns:a16="http://schemas.microsoft.com/office/drawing/2014/main" val="3894771469"/>
                    </a:ext>
                  </a:extLst>
                </a:gridCol>
                <a:gridCol w="1006116">
                  <a:extLst>
                    <a:ext uri="{9D8B030D-6E8A-4147-A177-3AD203B41FA5}">
                      <a16:colId xmlns:a16="http://schemas.microsoft.com/office/drawing/2014/main" val="755743799"/>
                    </a:ext>
                  </a:extLst>
                </a:gridCol>
                <a:gridCol w="1006116">
                  <a:extLst>
                    <a:ext uri="{9D8B030D-6E8A-4147-A177-3AD203B41FA5}">
                      <a16:colId xmlns:a16="http://schemas.microsoft.com/office/drawing/2014/main" val="1606392965"/>
                    </a:ext>
                  </a:extLst>
                </a:gridCol>
                <a:gridCol w="1006116">
                  <a:extLst>
                    <a:ext uri="{9D8B030D-6E8A-4147-A177-3AD203B41FA5}">
                      <a16:colId xmlns:a16="http://schemas.microsoft.com/office/drawing/2014/main" val="415854949"/>
                    </a:ext>
                  </a:extLst>
                </a:gridCol>
              </a:tblGrid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460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Isizulu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60418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Orientation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963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 Sciences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44673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Maritime Economics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0747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Mathematical Literacy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5381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Mathematics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6016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 Technology (Automotive)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3222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 Technology (Fitting &amp; Machine)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49957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Mechanical Technology (Welding and Metal)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59570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542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Nautical Science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53196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Physical Sciences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08759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Religion Studies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-11.9%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75241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Sesotho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7245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 African Sign Home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81832"/>
                  </a:ext>
                </a:extLst>
              </a:tr>
              <a:tr h="27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Mathematics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5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3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SUBJECT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28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12D72E-229D-494D-BC52-EE4E23C2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86612"/>
              </p:ext>
            </p:extLst>
          </p:nvPr>
        </p:nvGraphicFramePr>
        <p:xfrm>
          <a:off x="395420" y="1124680"/>
          <a:ext cx="8353160" cy="1872260"/>
        </p:xfrm>
        <a:graphic>
          <a:graphicData uri="http://schemas.openxmlformats.org/drawingml/2006/table">
            <a:tbl>
              <a:tblPr/>
              <a:tblGrid>
                <a:gridCol w="4363092">
                  <a:extLst>
                    <a:ext uri="{9D8B030D-6E8A-4147-A177-3AD203B41FA5}">
                      <a16:colId xmlns:a16="http://schemas.microsoft.com/office/drawing/2014/main" val="242301151"/>
                    </a:ext>
                  </a:extLst>
                </a:gridCol>
                <a:gridCol w="997517">
                  <a:extLst>
                    <a:ext uri="{9D8B030D-6E8A-4147-A177-3AD203B41FA5}">
                      <a16:colId xmlns:a16="http://schemas.microsoft.com/office/drawing/2014/main" val="3894771469"/>
                    </a:ext>
                  </a:extLst>
                </a:gridCol>
                <a:gridCol w="997517">
                  <a:extLst>
                    <a:ext uri="{9D8B030D-6E8A-4147-A177-3AD203B41FA5}">
                      <a16:colId xmlns:a16="http://schemas.microsoft.com/office/drawing/2014/main" val="755743799"/>
                    </a:ext>
                  </a:extLst>
                </a:gridCol>
                <a:gridCol w="997517">
                  <a:extLst>
                    <a:ext uri="{9D8B030D-6E8A-4147-A177-3AD203B41FA5}">
                      <a16:colId xmlns:a16="http://schemas.microsoft.com/office/drawing/2014/main" val="1606392965"/>
                    </a:ext>
                  </a:extLst>
                </a:gridCol>
                <a:gridCol w="997517">
                  <a:extLst>
                    <a:ext uri="{9D8B030D-6E8A-4147-A177-3AD203B41FA5}">
                      <a16:colId xmlns:a16="http://schemas.microsoft.com/office/drawing/2014/main" val="415854949"/>
                    </a:ext>
                  </a:extLst>
                </a:gridCol>
              </a:tblGrid>
              <a:tr h="468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46019"/>
                  </a:ext>
                </a:extLst>
              </a:tr>
              <a:tr h="468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Sciences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60418"/>
                  </a:ext>
                </a:extLst>
              </a:tr>
              <a:tr h="468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Tourism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59639"/>
                  </a:ext>
                </a:extLst>
              </a:tr>
              <a:tr h="468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Visual Arts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446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A8CE40-9C68-4EEC-B07A-C494FDFAF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10717"/>
              </p:ext>
            </p:extLst>
          </p:nvPr>
        </p:nvGraphicFramePr>
        <p:xfrm>
          <a:off x="2195670" y="3545680"/>
          <a:ext cx="4248591" cy="1827588"/>
        </p:xfrm>
        <a:graphic>
          <a:graphicData uri="http://schemas.openxmlformats.org/drawingml/2006/table">
            <a:tbl>
              <a:tblPr/>
              <a:tblGrid>
                <a:gridCol w="1416197">
                  <a:extLst>
                    <a:ext uri="{9D8B030D-6E8A-4147-A177-3AD203B41FA5}">
                      <a16:colId xmlns:a16="http://schemas.microsoft.com/office/drawing/2014/main" val="2272971050"/>
                    </a:ext>
                  </a:extLst>
                </a:gridCol>
                <a:gridCol w="1416197">
                  <a:extLst>
                    <a:ext uri="{9D8B030D-6E8A-4147-A177-3AD203B41FA5}">
                      <a16:colId xmlns:a16="http://schemas.microsoft.com/office/drawing/2014/main" val="3106240047"/>
                    </a:ext>
                  </a:extLst>
                </a:gridCol>
                <a:gridCol w="1416197">
                  <a:extLst>
                    <a:ext uri="{9D8B030D-6E8A-4147-A177-3AD203B41FA5}">
                      <a16:colId xmlns:a16="http://schemas.microsoft.com/office/drawing/2014/main" val="2511084044"/>
                    </a:ext>
                  </a:extLst>
                </a:gridCol>
              </a:tblGrid>
              <a:tr h="456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Improved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61292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Dropped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598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06729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5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PROVINCIAL PASS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29</a:t>
            </a:fld>
            <a:endParaRPr lang="en-US" sz="11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C8AD08-236F-498E-8DEC-FD90834D1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34224"/>
              </p:ext>
            </p:extLst>
          </p:nvPr>
        </p:nvGraphicFramePr>
        <p:xfrm>
          <a:off x="395420" y="1340710"/>
          <a:ext cx="7993109" cy="4032560"/>
        </p:xfrm>
        <a:graphic>
          <a:graphicData uri="http://schemas.openxmlformats.org/drawingml/2006/table">
            <a:tbl>
              <a:tblPr/>
              <a:tblGrid>
                <a:gridCol w="3911522">
                  <a:extLst>
                    <a:ext uri="{9D8B030D-6E8A-4147-A177-3AD203B41FA5}">
                      <a16:colId xmlns:a16="http://schemas.microsoft.com/office/drawing/2014/main" val="2966415142"/>
                    </a:ext>
                  </a:extLst>
                </a:gridCol>
                <a:gridCol w="1360529">
                  <a:extLst>
                    <a:ext uri="{9D8B030D-6E8A-4147-A177-3AD203B41FA5}">
                      <a16:colId xmlns:a16="http://schemas.microsoft.com/office/drawing/2014/main" val="2194642806"/>
                    </a:ext>
                  </a:extLst>
                </a:gridCol>
                <a:gridCol w="1360529">
                  <a:extLst>
                    <a:ext uri="{9D8B030D-6E8A-4147-A177-3AD203B41FA5}">
                      <a16:colId xmlns:a16="http://schemas.microsoft.com/office/drawing/2014/main" val="2617162774"/>
                    </a:ext>
                  </a:extLst>
                </a:gridCol>
                <a:gridCol w="1360529">
                  <a:extLst>
                    <a:ext uri="{9D8B030D-6E8A-4147-A177-3AD203B41FA5}">
                      <a16:colId xmlns:a16="http://schemas.microsoft.com/office/drawing/2014/main" val="3450259080"/>
                    </a:ext>
                  </a:extLst>
                </a:gridCol>
              </a:tblGrid>
              <a:tr h="576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44550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Bachelor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462215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Diploma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44155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Higher Cert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495163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NSC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12921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 Endorsed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811453"/>
                  </a:ext>
                </a:extLst>
              </a:tr>
              <a:tr h="5760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 Not Achieve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0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2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Grade 12 Tracking for 2010 - 2021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4719EC-B0B4-4C40-8F2C-E27D7A67B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12179"/>
              </p:ext>
            </p:extLst>
          </p:nvPr>
        </p:nvGraphicFramePr>
        <p:xfrm>
          <a:off x="107381" y="836640"/>
          <a:ext cx="8857228" cy="4968695"/>
        </p:xfrm>
        <a:graphic>
          <a:graphicData uri="http://schemas.openxmlformats.org/drawingml/2006/table">
            <a:tbl>
              <a:tblPr firstRow="1" firstCol="1" bandRow="1"/>
              <a:tblGrid>
                <a:gridCol w="520804">
                  <a:extLst>
                    <a:ext uri="{9D8B030D-6E8A-4147-A177-3AD203B41FA5}">
                      <a16:colId xmlns:a16="http://schemas.microsoft.com/office/drawing/2014/main" val="2017334183"/>
                    </a:ext>
                  </a:extLst>
                </a:gridCol>
                <a:gridCol w="593434">
                  <a:extLst>
                    <a:ext uri="{9D8B030D-6E8A-4147-A177-3AD203B41FA5}">
                      <a16:colId xmlns:a16="http://schemas.microsoft.com/office/drawing/2014/main" val="3373111845"/>
                    </a:ext>
                  </a:extLst>
                </a:gridCol>
                <a:gridCol w="643035">
                  <a:extLst>
                    <a:ext uri="{9D8B030D-6E8A-4147-A177-3AD203B41FA5}">
                      <a16:colId xmlns:a16="http://schemas.microsoft.com/office/drawing/2014/main" val="867080291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608264824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2849832813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3810284289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394388054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4222321151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2672825117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749368309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2451766254"/>
                    </a:ext>
                  </a:extLst>
                </a:gridCol>
                <a:gridCol w="635949">
                  <a:extLst>
                    <a:ext uri="{9D8B030D-6E8A-4147-A177-3AD203B41FA5}">
                      <a16:colId xmlns:a16="http://schemas.microsoft.com/office/drawing/2014/main" val="60406229"/>
                    </a:ext>
                  </a:extLst>
                </a:gridCol>
                <a:gridCol w="651893">
                  <a:extLst>
                    <a:ext uri="{9D8B030D-6E8A-4147-A177-3AD203B41FA5}">
                      <a16:colId xmlns:a16="http://schemas.microsoft.com/office/drawing/2014/main" val="649039534"/>
                    </a:ext>
                  </a:extLst>
                </a:gridCol>
                <a:gridCol w="724521">
                  <a:extLst>
                    <a:ext uri="{9D8B030D-6E8A-4147-A177-3AD203B41FA5}">
                      <a16:colId xmlns:a16="http://schemas.microsoft.com/office/drawing/2014/main" val="1769524607"/>
                    </a:ext>
                  </a:extLst>
                </a:gridCol>
              </a:tblGrid>
              <a:tr h="3704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Grade10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Grade11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590065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210,507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177,672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172,095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177,216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171,164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166,206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163,242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155,492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141,495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151,432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121,158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71,406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1,879,085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14292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206,093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170,426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159,634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162,865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156,724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153,869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152,369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148,610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144,308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149,134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122,883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71,796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1,798,711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96351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207,968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177,025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159,982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157,546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151,574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147,961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146,816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144,262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147,165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150,555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125,721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71,727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1,788,302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77795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204,529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180,753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163,543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156,255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144,447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141,156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141,694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138,997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146,090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156,353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122,342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77,601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1,773,760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79327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203,719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184,580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171,924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162,528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147,043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138,427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139,453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136,930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143,260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162,010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128,223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73,210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1,791,307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60877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198,238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181,666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173,793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168,575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150,845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138,776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135,549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134,318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129,006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152,230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125,303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92,638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1,780,937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63720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169,109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162,774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158,794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159,463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145,929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134,013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126,833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125,030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116,174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136,953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114,122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91,246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1,640,440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249094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170,309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160,597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160,925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164,670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153,278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143,711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134,919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130,363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117,377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133,939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114,129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82,273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1,666,490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06478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167,837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157,410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156,041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162,985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153,930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147,844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141,419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134,482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118,905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131,394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107,606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82,695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1,662,548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859213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164,526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162,838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157,497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165,653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157,103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152,604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150,073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145,447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125,339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134,541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106,073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80,183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1,701,877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442002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160,589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154,665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156,780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162,279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154,739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151,773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152,043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154,678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134,677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144,268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111,924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80,427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1,718,842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564798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155,636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151,616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151,679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158,296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154,843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151,098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150,618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151,951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141,249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137,639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120,386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95,424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1,720,435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99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959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BACHELOR PASSES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30</a:t>
            </a:fld>
            <a:endParaRPr lang="en-US" sz="11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C8AD08-236F-498E-8DEC-FD90834D1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31537"/>
              </p:ext>
            </p:extLst>
          </p:nvPr>
        </p:nvGraphicFramePr>
        <p:xfrm>
          <a:off x="395420" y="1448892"/>
          <a:ext cx="8425170" cy="4482710"/>
        </p:xfrm>
        <a:graphic>
          <a:graphicData uri="http://schemas.openxmlformats.org/drawingml/2006/table">
            <a:tbl>
              <a:tblPr/>
              <a:tblGrid>
                <a:gridCol w="4122957">
                  <a:extLst>
                    <a:ext uri="{9D8B030D-6E8A-4147-A177-3AD203B41FA5}">
                      <a16:colId xmlns:a16="http://schemas.microsoft.com/office/drawing/2014/main" val="2966415142"/>
                    </a:ext>
                  </a:extLst>
                </a:gridCol>
                <a:gridCol w="1434071">
                  <a:extLst>
                    <a:ext uri="{9D8B030D-6E8A-4147-A177-3AD203B41FA5}">
                      <a16:colId xmlns:a16="http://schemas.microsoft.com/office/drawing/2014/main" val="2194642806"/>
                    </a:ext>
                  </a:extLst>
                </a:gridCol>
                <a:gridCol w="1434071">
                  <a:extLst>
                    <a:ext uri="{9D8B030D-6E8A-4147-A177-3AD203B41FA5}">
                      <a16:colId xmlns:a16="http://schemas.microsoft.com/office/drawing/2014/main" val="2617162774"/>
                    </a:ext>
                  </a:extLst>
                </a:gridCol>
                <a:gridCol w="1434071">
                  <a:extLst>
                    <a:ext uri="{9D8B030D-6E8A-4147-A177-3AD203B41FA5}">
                      <a16:colId xmlns:a16="http://schemas.microsoft.com/office/drawing/2014/main" val="3450259080"/>
                    </a:ext>
                  </a:extLst>
                </a:gridCol>
              </a:tblGrid>
              <a:tr h="354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'2021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44550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ALFRED NZO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44155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ALFRED NZO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495163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AMATHOLE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12921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AMATHOLE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811453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BUFFALO CITY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01432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 HANI EAST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835171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 HANI WEST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28772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GQABI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5835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NELSON MANDELA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100715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SARAH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BAARTMAN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33.6%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709928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 TAMBO COASTAL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41770"/>
                  </a:ext>
                </a:extLst>
              </a:tr>
              <a:tr h="342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 TAMBO INLAND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34.9%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99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4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DISTINCTIONS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31</a:t>
            </a:fld>
            <a:endParaRPr lang="en-US" sz="11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795D9B-3E01-41F7-AE8B-98FF191D2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81986"/>
              </p:ext>
            </p:extLst>
          </p:nvPr>
        </p:nvGraphicFramePr>
        <p:xfrm>
          <a:off x="611450" y="1844780"/>
          <a:ext cx="7921101" cy="2952410"/>
        </p:xfrm>
        <a:graphic>
          <a:graphicData uri="http://schemas.openxmlformats.org/drawingml/2006/table">
            <a:tbl>
              <a:tblPr firstRow="1" firstCol="1" bandRow="1"/>
              <a:tblGrid>
                <a:gridCol w="2804487">
                  <a:extLst>
                    <a:ext uri="{9D8B030D-6E8A-4147-A177-3AD203B41FA5}">
                      <a16:colId xmlns:a16="http://schemas.microsoft.com/office/drawing/2014/main" val="2826022641"/>
                    </a:ext>
                  </a:extLst>
                </a:gridCol>
                <a:gridCol w="1705538">
                  <a:extLst>
                    <a:ext uri="{9D8B030D-6E8A-4147-A177-3AD203B41FA5}">
                      <a16:colId xmlns:a16="http://schemas.microsoft.com/office/drawing/2014/main" val="2163462256"/>
                    </a:ext>
                  </a:extLst>
                </a:gridCol>
                <a:gridCol w="1705538">
                  <a:extLst>
                    <a:ext uri="{9D8B030D-6E8A-4147-A177-3AD203B41FA5}">
                      <a16:colId xmlns:a16="http://schemas.microsoft.com/office/drawing/2014/main" val="2925609641"/>
                    </a:ext>
                  </a:extLst>
                </a:gridCol>
                <a:gridCol w="1705538">
                  <a:extLst>
                    <a:ext uri="{9D8B030D-6E8A-4147-A177-3AD203B41FA5}">
                      <a16:colId xmlns:a16="http://schemas.microsoft.com/office/drawing/2014/main" val="2435184854"/>
                    </a:ext>
                  </a:extLst>
                </a:gridCol>
              </a:tblGrid>
              <a:tr h="1476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 Criteria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'2019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'2020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'2021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97183"/>
                  </a:ext>
                </a:extLst>
              </a:tr>
              <a:tr h="14762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Distinction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15 745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17 099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24 174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942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59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PROGRESSED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32</a:t>
            </a:fld>
            <a:endParaRPr lang="en-US" sz="11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759B45-83C6-4028-A15E-7571C4B13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22704"/>
              </p:ext>
            </p:extLst>
          </p:nvPr>
        </p:nvGraphicFramePr>
        <p:xfrm>
          <a:off x="395420" y="1052670"/>
          <a:ext cx="8291379" cy="4608640"/>
        </p:xfrm>
        <a:graphic>
          <a:graphicData uri="http://schemas.openxmlformats.org/drawingml/2006/table">
            <a:tbl>
              <a:tblPr firstRow="1" firstCol="1" bandRow="1"/>
              <a:tblGrid>
                <a:gridCol w="4314574">
                  <a:extLst>
                    <a:ext uri="{9D8B030D-6E8A-4147-A177-3AD203B41FA5}">
                      <a16:colId xmlns:a16="http://schemas.microsoft.com/office/drawing/2014/main" val="2400221176"/>
                    </a:ext>
                  </a:extLst>
                </a:gridCol>
                <a:gridCol w="1067549">
                  <a:extLst>
                    <a:ext uri="{9D8B030D-6E8A-4147-A177-3AD203B41FA5}">
                      <a16:colId xmlns:a16="http://schemas.microsoft.com/office/drawing/2014/main" val="3426085243"/>
                    </a:ext>
                  </a:extLst>
                </a:gridCol>
                <a:gridCol w="1454628">
                  <a:extLst>
                    <a:ext uri="{9D8B030D-6E8A-4147-A177-3AD203B41FA5}">
                      <a16:colId xmlns:a16="http://schemas.microsoft.com/office/drawing/2014/main" val="2546207756"/>
                    </a:ext>
                  </a:extLst>
                </a:gridCol>
                <a:gridCol w="1454628">
                  <a:extLst>
                    <a:ext uri="{9D8B030D-6E8A-4147-A177-3AD203B41FA5}">
                      <a16:colId xmlns:a16="http://schemas.microsoft.com/office/drawing/2014/main" val="2339659136"/>
                    </a:ext>
                  </a:extLst>
                </a:gridCol>
              </a:tblGrid>
              <a:tr h="837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 Status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26654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A/BACH - Achieved - Bachelors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3.28%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27.2%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62149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A/DIP - Achieved - Diploma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10.57%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65132"/>
                  </a:ext>
                </a:extLst>
              </a:tr>
              <a:tr h="7259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A/HC - Achieved - Higher Certificate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13.28%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38861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A/NSC - Achieved - NSC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47545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DNA - did not achieve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4 596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64.19%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035003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- Incomplete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en-US" sz="2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8.63%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376392"/>
                  </a:ext>
                </a:extLst>
              </a:tr>
              <a:tr h="507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 Total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7 160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66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87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Autofit/>
          </a:bodyPr>
          <a:lstStyle/>
          <a:p>
            <a:r>
              <a:rPr lang="en-US" sz="3200" b="1" dirty="0"/>
              <a:t>PERFORMANCE OF SPECIAL SCHOOLS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33</a:t>
            </a:fld>
            <a:endParaRPr lang="en-US" sz="11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759B45-83C6-4028-A15E-7571C4B13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644512"/>
              </p:ext>
            </p:extLst>
          </p:nvPr>
        </p:nvGraphicFramePr>
        <p:xfrm>
          <a:off x="395420" y="1052670"/>
          <a:ext cx="8291380" cy="3559288"/>
        </p:xfrm>
        <a:graphic>
          <a:graphicData uri="http://schemas.openxmlformats.org/drawingml/2006/table">
            <a:tbl>
              <a:tblPr firstRow="1" firstCol="1" bandRow="1"/>
              <a:tblGrid>
                <a:gridCol w="1728240">
                  <a:extLst>
                    <a:ext uri="{9D8B030D-6E8A-4147-A177-3AD203B41FA5}">
                      <a16:colId xmlns:a16="http://schemas.microsoft.com/office/drawing/2014/main" val="4021322334"/>
                    </a:ext>
                  </a:extLst>
                </a:gridCol>
                <a:gridCol w="2448340">
                  <a:extLst>
                    <a:ext uri="{9D8B030D-6E8A-4147-A177-3AD203B41FA5}">
                      <a16:colId xmlns:a16="http://schemas.microsoft.com/office/drawing/2014/main" val="2400221176"/>
                    </a:ext>
                  </a:extLst>
                </a:gridCol>
                <a:gridCol w="2520350">
                  <a:extLst>
                    <a:ext uri="{9D8B030D-6E8A-4147-A177-3AD203B41FA5}">
                      <a16:colId xmlns:a16="http://schemas.microsoft.com/office/drawing/2014/main" val="3426085243"/>
                    </a:ext>
                  </a:extLst>
                </a:gridCol>
                <a:gridCol w="1594450">
                  <a:extLst>
                    <a:ext uri="{9D8B030D-6E8A-4147-A177-3AD203B41FA5}">
                      <a16:colId xmlns:a16="http://schemas.microsoft.com/office/drawing/2014/main" val="2546207756"/>
                    </a:ext>
                  </a:extLst>
                </a:gridCol>
              </a:tblGrid>
              <a:tr h="1152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 WROTE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PASS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26654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79.3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62149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76.3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6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957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rmAutofit fontScale="90000"/>
          </a:bodyPr>
          <a:lstStyle/>
          <a:p>
            <a:r>
              <a:rPr lang="en-US" sz="4100" b="1" dirty="0"/>
              <a:t>2021 GENDER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34</a:t>
            </a:fld>
            <a:endParaRPr lang="en-US" sz="11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759B45-83C6-4028-A15E-7571C4B13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26834"/>
              </p:ext>
            </p:extLst>
          </p:nvPr>
        </p:nvGraphicFramePr>
        <p:xfrm>
          <a:off x="395420" y="1052670"/>
          <a:ext cx="8291380" cy="3559288"/>
        </p:xfrm>
        <a:graphic>
          <a:graphicData uri="http://schemas.openxmlformats.org/drawingml/2006/table">
            <a:tbl>
              <a:tblPr firstRow="1" firstCol="1" bandRow="1"/>
              <a:tblGrid>
                <a:gridCol w="2160300">
                  <a:extLst>
                    <a:ext uri="{9D8B030D-6E8A-4147-A177-3AD203B41FA5}">
                      <a16:colId xmlns:a16="http://schemas.microsoft.com/office/drawing/2014/main" val="4021322334"/>
                    </a:ext>
                  </a:extLst>
                </a:gridCol>
                <a:gridCol w="2016280">
                  <a:extLst>
                    <a:ext uri="{9D8B030D-6E8A-4147-A177-3AD203B41FA5}">
                      <a16:colId xmlns:a16="http://schemas.microsoft.com/office/drawing/2014/main" val="2400221176"/>
                    </a:ext>
                  </a:extLst>
                </a:gridCol>
                <a:gridCol w="2520350">
                  <a:extLst>
                    <a:ext uri="{9D8B030D-6E8A-4147-A177-3AD203B41FA5}">
                      <a16:colId xmlns:a16="http://schemas.microsoft.com/office/drawing/2014/main" val="3426085243"/>
                    </a:ext>
                  </a:extLst>
                </a:gridCol>
                <a:gridCol w="1594450">
                  <a:extLst>
                    <a:ext uri="{9D8B030D-6E8A-4147-A177-3AD203B41FA5}">
                      <a16:colId xmlns:a16="http://schemas.microsoft.com/office/drawing/2014/main" val="2546207756"/>
                    </a:ext>
                  </a:extLst>
                </a:gridCol>
              </a:tblGrid>
              <a:tr h="1152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 WROTE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PASS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26654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52 058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37 482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62149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39 442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28 872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73.2%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65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65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831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 wrap="square" anchor="ctr">
            <a:noAutofit/>
          </a:bodyPr>
          <a:lstStyle/>
          <a:p>
            <a:r>
              <a:rPr lang="en-US" sz="2400" b="1" dirty="0"/>
              <a:t>2021 BACHELOR PASSES GENDER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5FC5531A-2853-4844-B9EA-02E09772160E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35</a:t>
            </a:fld>
            <a:endParaRPr lang="en-US" sz="110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759B45-83C6-4028-A15E-7571C4B13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37257"/>
              </p:ext>
            </p:extLst>
          </p:nvPr>
        </p:nvGraphicFramePr>
        <p:xfrm>
          <a:off x="395420" y="1052670"/>
          <a:ext cx="8229600" cy="4762852"/>
        </p:xfrm>
        <a:graphic>
          <a:graphicData uri="http://schemas.openxmlformats.org/drawingml/2006/table">
            <a:tbl>
              <a:tblPr firstRow="1" firstCol="1" bandRow="1"/>
              <a:tblGrid>
                <a:gridCol w="2833167">
                  <a:extLst>
                    <a:ext uri="{9D8B030D-6E8A-4147-A177-3AD203B41FA5}">
                      <a16:colId xmlns:a16="http://schemas.microsoft.com/office/drawing/2014/main" val="4021322334"/>
                    </a:ext>
                  </a:extLst>
                </a:gridCol>
                <a:gridCol w="3305361">
                  <a:extLst>
                    <a:ext uri="{9D8B030D-6E8A-4147-A177-3AD203B41FA5}">
                      <a16:colId xmlns:a16="http://schemas.microsoft.com/office/drawing/2014/main" val="3426085243"/>
                    </a:ext>
                  </a:extLst>
                </a:gridCol>
                <a:gridCol w="2091072">
                  <a:extLst>
                    <a:ext uri="{9D8B030D-6E8A-4147-A177-3AD203B41FA5}">
                      <a16:colId xmlns:a16="http://schemas.microsoft.com/office/drawing/2014/main" val="2546207756"/>
                    </a:ext>
                  </a:extLst>
                </a:gridCol>
              </a:tblGrid>
              <a:tr h="1152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(BACHELOR)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PASS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26654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FEMALES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18 050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34.7%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562149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13 334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33.8%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65132"/>
                  </a:ext>
                </a:extLst>
              </a:tr>
              <a:tr h="12035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31 384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34.3%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45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27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17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SCHOOLS THAT ACHIEVED A 100% PASS RATE FROM 2017 TO 2021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821F9-D7A1-4D8B-A772-FF4DF8565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690"/>
            <a:ext cx="9144000" cy="43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1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SCHOOLS THAT PERFORMED BELOW 40% OVER A FIVE -YEAR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7D26A-24CE-48F2-A168-150C8282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680"/>
            <a:ext cx="9144000" cy="4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2FBB28CE-F34D-44E6-AA6F-092BC253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17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CF7643-D0FE-40C4-865D-52ECD5009A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04888"/>
            <a:ext cx="7886700" cy="4202112"/>
          </a:xfrm>
        </p:spPr>
        <p:txBody>
          <a:bodyPr rtlCol="0">
            <a:normAutofit/>
          </a:bodyPr>
          <a:lstStyle/>
          <a:p>
            <a:pPr marL="220716" indent="-220716" defTabSz="882866" eaLnBrk="1" fontAlgn="auto" hangingPunct="1">
              <a:spcBef>
                <a:spcPts val="965"/>
              </a:spcBef>
              <a:spcAft>
                <a:spcPts val="0"/>
              </a:spcAft>
              <a:defRPr/>
            </a:pPr>
            <a:endParaRPr lang="en-US" sz="2703" dirty="0"/>
          </a:p>
          <a:p>
            <a:pPr marL="220716" indent="-220716" defTabSz="882866" eaLnBrk="1" fontAlgn="auto" hangingPunct="1">
              <a:spcBef>
                <a:spcPts val="965"/>
              </a:spcBef>
              <a:spcAft>
                <a:spcPts val="0"/>
              </a:spcAft>
              <a:defRPr/>
            </a:pPr>
            <a:endParaRPr lang="en-US" sz="2703" dirty="0"/>
          </a:p>
          <a:p>
            <a:pPr marL="0" indent="0" defTabSz="882866" eaLnBrk="1" fontAlgn="auto" hangingPunct="1">
              <a:spcBef>
                <a:spcPts val="96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3" dirty="0"/>
              <a:t>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0D7BC-CE46-4B77-BB95-EBC3402C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1625696"/>
            <a:ext cx="6327886" cy="4218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44D48-B375-4218-95C7-1B80B2FD8A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2673862">
            <a:off x="4224990" y="1412083"/>
            <a:ext cx="4988207" cy="31975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NATIONAL SUMMARY OF 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6C7D7-A5F2-4EE4-9961-A0A0A09E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700"/>
            <a:ext cx="9144000" cy="58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NATIONAL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71C18-7D05-486E-85C4-524EA894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692620"/>
            <a:ext cx="8791575" cy="53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800" b="1" dirty="0"/>
              <a:t>PROVINCIAL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369AA-1D51-40CC-8A03-9D66A7B1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721"/>
            <a:ext cx="9144000" cy="54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PROVINCIAL PASS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_Ta">
            <a:extLst>
              <a:ext uri="{FF2B5EF4-FFF2-40B4-BE49-F238E27FC236}">
                <a16:creationId xmlns:a16="http://schemas.microsoft.com/office/drawing/2014/main" id="{F47D5BD8-FF1D-4406-AAEC-238A836086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0" y="1340710"/>
            <a:ext cx="8003340" cy="44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84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PROVINCIAL PASS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2503D-BA7B-43EE-80A2-C7C376A995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1412720"/>
            <a:ext cx="7345020" cy="403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87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75A1AD-BE89-4A2D-9203-1BE26F54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9144000" cy="62061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PROVINCIAL PASS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531A-2853-4844-B9EA-02E09772160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_Ta">
            <a:extLst>
              <a:ext uri="{FF2B5EF4-FFF2-40B4-BE49-F238E27FC236}">
                <a16:creationId xmlns:a16="http://schemas.microsoft.com/office/drawing/2014/main" id="{0F280035-2F21-49B8-9B3B-940592BC5F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052670"/>
            <a:ext cx="8785220" cy="4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093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2089</Words>
  <Application>Microsoft Office PowerPoint</Application>
  <PresentationFormat>On-screen Show (4:3)</PresentationFormat>
  <Paragraphs>1082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Arial Rounded MT Bold</vt:lpstr>
      <vt:lpstr>Calibri</vt:lpstr>
      <vt:lpstr>Calibri Light</vt:lpstr>
      <vt:lpstr>Gill Sans MT</vt:lpstr>
      <vt:lpstr>Default Design</vt:lpstr>
      <vt:lpstr>9_Default Design</vt:lpstr>
      <vt:lpstr>3_Office Theme</vt:lpstr>
      <vt:lpstr>4_Office Theme</vt:lpstr>
      <vt:lpstr>1_Office Theme</vt:lpstr>
      <vt:lpstr>PowerPoint Presentation</vt:lpstr>
      <vt:lpstr>PRESENTATION OUTLINE</vt:lpstr>
      <vt:lpstr>Grade 12 Tracking for 2010 - 2021</vt:lpstr>
      <vt:lpstr>NATIONAL SUMMARY OF SCHOOL PERFORMANCE</vt:lpstr>
      <vt:lpstr>NATIONAL PERFORMANCE</vt:lpstr>
      <vt:lpstr>PROVINCIAL PERFORMANCE</vt:lpstr>
      <vt:lpstr>PROVINCIAL PASS RATE</vt:lpstr>
      <vt:lpstr>PROVINCIAL PASS RATE</vt:lpstr>
      <vt:lpstr>PROVINCIAL PASS RATE</vt:lpstr>
      <vt:lpstr>PROVINCIAL PASS RATE</vt:lpstr>
      <vt:lpstr>CLUSTER A </vt:lpstr>
      <vt:lpstr>CLUSTER A DISTRICTS</vt:lpstr>
      <vt:lpstr>CLUSTER A DISTRICTS %</vt:lpstr>
      <vt:lpstr>CLUSTER B: PASS OVER 3YRS</vt:lpstr>
      <vt:lpstr>CLUSTER B: PASS % OVER 3YRS</vt:lpstr>
      <vt:lpstr>CLUSTER B: DISTRICTS</vt:lpstr>
      <vt:lpstr>CLUSTER B: DISTRICTS</vt:lpstr>
      <vt:lpstr>DISTRICTS POSITIONS</vt:lpstr>
      <vt:lpstr>SCHOOL PERFORMANCE</vt:lpstr>
      <vt:lpstr>SCHOOL PERFORMANCE</vt:lpstr>
      <vt:lpstr>SCHOOL CLASSIFICATION </vt:lpstr>
      <vt:lpstr>SCHOOL CLASSIFICATION </vt:lpstr>
      <vt:lpstr>LEARNERS CLASSIFICATION </vt:lpstr>
      <vt:lpstr>LEARNERS CLASSIFICATION </vt:lpstr>
      <vt:lpstr>SUBJECT PERFORMANCE</vt:lpstr>
      <vt:lpstr>SUBJECT PERFORMANCE</vt:lpstr>
      <vt:lpstr>SUBJECT PERFORMANCE</vt:lpstr>
      <vt:lpstr>SUBJECT PERFORMANCE</vt:lpstr>
      <vt:lpstr>PROVINCIAL PASS CATEGORIES</vt:lpstr>
      <vt:lpstr>BACHELOR PASSES</vt:lpstr>
      <vt:lpstr>DISTINCTIONS</vt:lpstr>
      <vt:lpstr>PROGRESSED LEARNERS</vt:lpstr>
      <vt:lpstr>PERFORMANCE OF SPECIAL SCHOOLS </vt:lpstr>
      <vt:lpstr>2021 GENDER PERFORMANCE</vt:lpstr>
      <vt:lpstr>2021 BACHELOR PASSES GENDER COMPARISON</vt:lpstr>
      <vt:lpstr>SCHOOLS THAT ACHIEVED A 100% PASS RATE FROM 2017 TO 2021</vt:lpstr>
      <vt:lpstr>SCHOOLS THAT PERFORMED BELOW 40% OVER A FIVE -YEAR PERIOD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Varkeychan Aymanathil Joseph</dc:creator>
  <cp:lastModifiedBy>Zolile Maxican Somkhence</cp:lastModifiedBy>
  <cp:revision>57</cp:revision>
  <dcterms:created xsi:type="dcterms:W3CDTF">2022-01-20T20:48:35Z</dcterms:created>
  <dcterms:modified xsi:type="dcterms:W3CDTF">2022-01-21T19:56:44Z</dcterms:modified>
</cp:coreProperties>
</file>